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6800" cy="42813288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8200" kern="1200">
        <a:solidFill>
          <a:srgbClr val="000000"/>
        </a:solidFill>
        <a:latin typeface="Arial" panose="020B0604020202020204" pitchFamily="34" charset="0"/>
        <a:ea typeface="ヒラギノ角ゴ ProN W3" charset="-128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39">
          <p15:clr>
            <a:srgbClr val="A4A3A4"/>
          </p15:clr>
        </p15:guide>
        <p15:guide id="2" orient="horz" pos="2144">
          <p15:clr>
            <a:srgbClr val="A4A3A4"/>
          </p15:clr>
        </p15:guide>
        <p15:guide id="3" orient="horz" pos="4231">
          <p15:clr>
            <a:srgbClr val="A4A3A4"/>
          </p15:clr>
        </p15:guide>
        <p15:guide id="4" pos="7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368A"/>
    <a:srgbClr val="9900FF"/>
    <a:srgbClr val="3B2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50"/>
  </p:normalViewPr>
  <p:slideViewPr>
    <p:cSldViewPr snapToGrid="0">
      <p:cViewPr>
        <p:scale>
          <a:sx n="10" d="100"/>
          <a:sy n="10" d="100"/>
        </p:scale>
        <p:origin x="3180" y="1164"/>
      </p:cViewPr>
      <p:guideLst>
        <p:guide orient="horz" pos="26639"/>
        <p:guide orient="horz" pos="2144"/>
        <p:guide orient="horz" pos="4231"/>
        <p:guide pos="7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CFE48E-DF91-4DC9-B76F-DDC1584B8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96133-0856-4E4E-89DF-3273E43C84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7413" y="1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11AC90A7-7EDA-4487-828D-1C65807FE6F0}" type="datetimeFigureOut">
              <a:rPr lang="en-US" altLang="en-US"/>
              <a:pPr/>
              <a:t>10/4/2018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8ECD5-B61F-4DE5-92C0-C9C44A9F20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324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C0727-28DD-44F4-95E3-7333453424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7413" y="9429324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F8800931-8B86-4A7C-A1B5-9DADD1223D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066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3F23B8-49CF-4F6E-97C5-D1993A137B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00E71-69B8-4354-987F-A2F4875A26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7413" y="1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E6229D87-1FD3-4555-AD22-8BE584284479}" type="datetimeFigureOut">
              <a:rPr lang="en-US" altLang="en-US"/>
              <a:pPr/>
              <a:t>10/4/2018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A8E78-06CD-4C3F-B954-3E7A75945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19300" y="744538"/>
            <a:ext cx="26304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CBDB150-F703-44DF-B904-AAB430AA8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199" y="4715482"/>
            <a:ext cx="5334692" cy="446600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A4B0D-55F5-4A3B-B643-2F86065DC5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324"/>
            <a:ext cx="2890228" cy="49567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1" hangingPunct="1">
              <a:defRPr sz="1300"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BD012-7D8E-4169-B92B-CBECE1DFB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7413" y="9429324"/>
            <a:ext cx="2890228" cy="49567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fld id="{D735CB7F-D6E6-4E1B-995F-DE42DFF67A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7358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7539D8B6-5C71-4F5A-A3AC-3B94FDA072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D94E4891-B9F7-4455-ABB3-0AFDF116FB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Notes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Do not change font size – check with us if you really cannot make the space work for you</a:t>
            </a: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AF1AF499-2009-49DB-8D62-6B70D1BFC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fld id="{3063EDA1-1A51-46EB-A57B-7D7353993755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943748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3526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B013CC0F-BAE7-4ADA-B6C7-BD5AE95930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74863"/>
            <a:ext cx="3027521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8" descr="Header.jpg">
            <a:extLst>
              <a:ext uri="{FF2B5EF4-FFF2-40B4-BE49-F238E27FC236}">
                <a16:creationId xmlns:a16="http://schemas.microsoft.com/office/drawing/2014/main" id="{FED50FA9-1048-4D74-BCAD-BE596760E5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27651075" cy="644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">
            <a:extLst>
              <a:ext uri="{FF2B5EF4-FFF2-40B4-BE49-F238E27FC236}">
                <a16:creationId xmlns:a16="http://schemas.microsoft.com/office/drawing/2014/main" id="{4976E689-E74A-46BC-93E2-1F5F469621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1579800"/>
            <a:ext cx="9145588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1604963" indent="-1565275" algn="l" rtl="0" eaLnBrk="0" fontAlgn="base" hangingPunct="0">
        <a:spcBef>
          <a:spcPts val="35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1pPr>
      <a:lvl2pPr marL="3430588" indent="-1303338" algn="l" rtl="0" eaLnBrk="0" fontAlgn="base" hangingPunct="0">
        <a:spcBef>
          <a:spcPts val="30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127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2pPr>
      <a:lvl3pPr marL="5257800" indent="-1041400" algn="l" rtl="0" eaLnBrk="0" fontAlgn="base" hangingPunct="0">
        <a:spcBef>
          <a:spcPts val="26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sz="109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3pPr>
      <a:lvl4pPr marL="7346950" indent="-1041400" algn="l" rtl="0" eaLnBrk="0" fontAlgn="base" hangingPunct="0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–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4pPr>
      <a:lvl5pPr marL="9436100" indent="-1041400" algn="l" rtl="0" eaLnBrk="0" fontAlgn="base" hangingPunct="0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5pPr>
      <a:lvl6pPr marL="98933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6pPr>
      <a:lvl7pPr marL="103505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7pPr>
      <a:lvl8pPr marL="108077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8pPr>
      <a:lvl9pPr marL="11264900" indent="-1041400" algn="l" rtl="0" fontAlgn="base">
        <a:spcBef>
          <a:spcPts val="22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9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5">
            <a:extLst>
              <a:ext uri="{FF2B5EF4-FFF2-40B4-BE49-F238E27FC236}">
                <a16:creationId xmlns:a16="http://schemas.microsoft.com/office/drawing/2014/main" id="{FB3CA694-13D4-4322-B998-995CDB5F9153}"/>
              </a:ext>
            </a:extLst>
          </p:cNvPr>
          <p:cNvSpPr>
            <a:spLocks/>
          </p:cNvSpPr>
          <p:nvPr/>
        </p:nvSpPr>
        <p:spPr bwMode="auto">
          <a:xfrm>
            <a:off x="1752600" y="5841749"/>
            <a:ext cx="28219399" cy="125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 anchor="t"/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algn="ctr" eaLnBrk="1" hangingPunct="1">
              <a:lnSpc>
                <a:spcPct val="120000"/>
              </a:lnSpc>
            </a:pPr>
            <a:r>
              <a:rPr lang="en-GB" sz="6600" b="1" u="sng" dirty="0">
                <a:solidFill>
                  <a:srgbClr val="7030A0"/>
                </a:solidFill>
              </a:rPr>
              <a:t>Using Ontology Design Patterns To Define SHACL Shapes</a:t>
            </a:r>
            <a:endParaRPr lang="en-US" altLang="en-US" sz="6400" b="1" u="sng" dirty="0">
              <a:solidFill>
                <a:srgbClr val="7030A0"/>
              </a:solidFill>
              <a:latin typeface="Calibri" panose="020F0502020204030204" pitchFamily="34" charset="0"/>
              <a:ea typeface="ヒラギノ角ゴ Pro W3" charset="-128"/>
              <a:cs typeface="Calibri"/>
            </a:endParaRPr>
          </a:p>
        </p:txBody>
      </p:sp>
      <p:sp>
        <p:nvSpPr>
          <p:cNvPr id="4099" name="Rectangle 10">
            <a:extLst>
              <a:ext uri="{FF2B5EF4-FFF2-40B4-BE49-F238E27FC236}">
                <a16:creationId xmlns:a16="http://schemas.microsoft.com/office/drawing/2014/main" id="{A4494E0E-265B-4F83-AF52-C99BBE113956}"/>
              </a:ext>
            </a:extLst>
          </p:cNvPr>
          <p:cNvSpPr>
            <a:spLocks/>
          </p:cNvSpPr>
          <p:nvPr/>
        </p:nvSpPr>
        <p:spPr bwMode="auto">
          <a:xfrm>
            <a:off x="8049963" y="6979019"/>
            <a:ext cx="15624672" cy="9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63500" rIns="129359" bIns="63500" anchor="t">
            <a:spAutoFit/>
          </a:bodyPr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eaLnBrk="1" hangingPunct="1"/>
            <a:r>
              <a:rPr lang="en-US" altLang="en-US" sz="5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Harshvardhan</a:t>
            </a:r>
            <a:r>
              <a:rPr lang="en-US" altLang="en-US" sz="5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 J. Pandit, Declan O'Sullivan, Dave Lewis</a:t>
            </a:r>
          </a:p>
        </p:txBody>
      </p:sp>
      <p:sp>
        <p:nvSpPr>
          <p:cNvPr id="4101" name="Rectangle 16">
            <a:extLst>
              <a:ext uri="{FF2B5EF4-FFF2-40B4-BE49-F238E27FC236}">
                <a16:creationId xmlns:a16="http://schemas.microsoft.com/office/drawing/2014/main" id="{FFD65F63-6CDB-46FC-920C-675F86F27F5F}"/>
              </a:ext>
            </a:extLst>
          </p:cNvPr>
          <p:cNvSpPr>
            <a:spLocks/>
          </p:cNvSpPr>
          <p:nvPr/>
        </p:nvSpPr>
        <p:spPr bwMode="auto">
          <a:xfrm>
            <a:off x="8264411" y="7786423"/>
            <a:ext cx="13747975" cy="206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63500" rIns="129359" bIns="63500" anchor="t">
            <a:spAutoFit/>
          </a:bodyPr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marL="1270" algn="ctr" eaLnBrk="1" hangingPunct="1"/>
            <a: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ヒラギノ角ゴ Pro W3" charset="-128"/>
                <a:sym typeface="Lucida Grande" charset="0"/>
              </a:rPr>
              <a:t>ADAPT Centre</a:t>
            </a:r>
            <a: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ヒラギノ角ゴ Pro W3" charset="-128"/>
                <a:cs typeface="Calibri"/>
              </a:rPr>
              <a:t>, </a:t>
            </a:r>
            <a: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Trinity College Dublin, Dublin, Ireland </a:t>
            </a:r>
            <a:br>
              <a:rPr lang="en-US" alt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</a:br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{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harshvardhan.pandit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|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declan.osullivan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|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dave.lewis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en-US" sz="36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}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@ adaptcentre.ie</a:t>
            </a:r>
          </a:p>
          <a:p>
            <a:pPr marL="1270" algn="ctr" eaLnBrk="1" hangingPunct="1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@coolharsh55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https://openscience.adaptcentre.ie/</a:t>
            </a:r>
          </a:p>
        </p:txBody>
      </p:sp>
      <p:sp>
        <p:nvSpPr>
          <p:cNvPr id="4106" name="Rectangle 4">
            <a:extLst>
              <a:ext uri="{FF2B5EF4-FFF2-40B4-BE49-F238E27FC236}">
                <a16:creationId xmlns:a16="http://schemas.microsoft.com/office/drawing/2014/main" id="{029B53A1-2FDC-43C0-BC06-BB9399DD11CC}"/>
              </a:ext>
            </a:extLst>
          </p:cNvPr>
          <p:cNvSpPr>
            <a:spLocks/>
          </p:cNvSpPr>
          <p:nvPr/>
        </p:nvSpPr>
        <p:spPr bwMode="auto">
          <a:xfrm>
            <a:off x="14274800" y="41548050"/>
            <a:ext cx="15038388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/>
          <a:lstStyle>
            <a:lvl1pPr marL="1588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1pPr>
            <a:lvl2pPr marL="742950" indent="-28575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2pPr>
            <a:lvl3pPr marL="11430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3pPr>
            <a:lvl4pPr marL="16002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4pPr>
            <a:lvl5pPr marL="2057400" indent="-228600"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The ADAPT Centre for Digital Content Technology is funded under the SFI Research Centres Programme </a:t>
            </a:r>
          </a:p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(Grant 13/RC/2106) and is co-funded under the European Regional Development Fund.</a:t>
            </a:r>
            <a:endParaRPr lang="en-US" altLang="en-US" sz="2400" b="1">
              <a:solidFill>
                <a:schemeClr val="bg1"/>
              </a:solidFill>
              <a:latin typeface="Lucida Grande" charset="0"/>
              <a:ea typeface="ヒラギノ角ゴ Pro W3" charset="-128"/>
              <a:sym typeface="Lucida Grande" charset="0"/>
            </a:endParaRPr>
          </a:p>
        </p:txBody>
      </p:sp>
      <p:pic>
        <p:nvPicPr>
          <p:cNvPr id="4107" name="Picture 21" descr="http://eithealth.eu/wp-content/uploads/2016/01/Trinity-Logo-stacked.jpg">
            <a:extLst>
              <a:ext uri="{FF2B5EF4-FFF2-40B4-BE49-F238E27FC236}">
                <a16:creationId xmlns:a16="http://schemas.microsoft.com/office/drawing/2014/main" id="{51D34CD8-8E94-4DC1-9FC0-DC128ADB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100" y="1651000"/>
            <a:ext cx="6692900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0D469E-3400-4176-9611-A27950B48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1816" y="38333847"/>
            <a:ext cx="2859565" cy="10004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4FC207-2BF1-480B-825D-6547F265DE93}"/>
              </a:ext>
            </a:extLst>
          </p:cNvPr>
          <p:cNvSpPr/>
          <p:nvPr/>
        </p:nvSpPr>
        <p:spPr>
          <a:xfrm>
            <a:off x="-276958" y="37833820"/>
            <a:ext cx="283185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" algn="ctr" eaLnBrk="1" hangingPunct="1"/>
            <a:r>
              <a:rPr lang="en-US" sz="6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Presented at 9</a:t>
            </a:r>
            <a:r>
              <a:rPr lang="en-US" sz="6200" b="1" baseline="3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th</a:t>
            </a:r>
            <a:r>
              <a:rPr lang="en-US" sz="6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Workshop on Ontology Design Patterns (WOP2018)</a:t>
            </a:r>
          </a:p>
          <a:p>
            <a:pPr marL="1270" algn="ctr" eaLnBrk="1" hangingPunct="1"/>
            <a:r>
              <a:rPr lang="en-US" sz="6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Co-located with 17</a:t>
            </a:r>
            <a:r>
              <a:rPr lang="en-US" sz="6200" b="1" baseline="30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th</a:t>
            </a:r>
            <a:r>
              <a:rPr lang="en-US" sz="6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International Semantic Web Conference (ISWC2018)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551CA-788A-4F2F-9336-90DB4DC413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39" t="2276" r="22026" b="8343"/>
          <a:stretch/>
        </p:blipFill>
        <p:spPr>
          <a:xfrm>
            <a:off x="518377" y="10113832"/>
            <a:ext cx="8122466" cy="6768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EF64B7-5FBC-480F-9001-11DCC6094A4B}"/>
              </a:ext>
            </a:extLst>
          </p:cNvPr>
          <p:cNvSpPr txBox="1"/>
          <p:nvPr/>
        </p:nvSpPr>
        <p:spPr>
          <a:xfrm>
            <a:off x="5160341" y="15958928"/>
            <a:ext cx="75315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7030A0"/>
                </a:solidFill>
              </a:rPr>
              <a:t>Data Graph</a:t>
            </a:r>
            <a:endParaRPr lang="en-IE" sz="4800" dirty="0">
              <a:solidFill>
                <a:srgbClr val="7030A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9A253-989E-4C4B-A440-CEFC854A4188}"/>
              </a:ext>
            </a:extLst>
          </p:cNvPr>
          <p:cNvSpPr txBox="1"/>
          <p:nvPr/>
        </p:nvSpPr>
        <p:spPr>
          <a:xfrm>
            <a:off x="11394331" y="11347706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1">
                    <a:lumMod val="75000"/>
                  </a:schemeClr>
                </a:solidFill>
              </a:rPr>
              <a:t>Ontology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A0AAB2-607D-42EE-A64F-ABB1001CF45C}"/>
              </a:ext>
            </a:extLst>
          </p:cNvPr>
          <p:cNvSpPr txBox="1"/>
          <p:nvPr/>
        </p:nvSpPr>
        <p:spPr>
          <a:xfrm>
            <a:off x="11394330" y="12942502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1">
                    <a:lumMod val="75000"/>
                  </a:schemeClr>
                </a:solidFill>
              </a:rPr>
              <a:t>Ontology 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21C50B-1DBF-4B0F-B4B0-23CB9880D678}"/>
              </a:ext>
            </a:extLst>
          </p:cNvPr>
          <p:cNvSpPr txBox="1"/>
          <p:nvPr/>
        </p:nvSpPr>
        <p:spPr>
          <a:xfrm>
            <a:off x="11394330" y="14537298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1">
                    <a:lumMod val="75000"/>
                  </a:schemeClr>
                </a:solidFill>
              </a:rPr>
              <a:t>Ontology 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5172E9-F5D7-4794-9EF0-3F31AEFF6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80" y="19575354"/>
            <a:ext cx="7526750" cy="3722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4DC102-ADDE-49ED-9DEA-C354809D2C3A}"/>
              </a:ext>
            </a:extLst>
          </p:cNvPr>
          <p:cNvCxnSpPr>
            <a:stCxn id="6" idx="3"/>
            <a:endCxn id="27" idx="1"/>
          </p:cNvCxnSpPr>
          <p:nvPr/>
        </p:nvCxnSpPr>
        <p:spPr bwMode="auto">
          <a:xfrm flipV="1">
            <a:off x="8640843" y="11763205"/>
            <a:ext cx="2753488" cy="1734988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8ACA22-231B-436E-8CE5-74A3E9DAC035}"/>
              </a:ext>
            </a:extLst>
          </p:cNvPr>
          <p:cNvCxnSpPr>
            <a:cxnSpLocks/>
            <a:stCxn id="6" idx="3"/>
            <a:endCxn id="28" idx="1"/>
          </p:cNvCxnSpPr>
          <p:nvPr/>
        </p:nvCxnSpPr>
        <p:spPr bwMode="auto">
          <a:xfrm flipV="1">
            <a:off x="8640843" y="13358001"/>
            <a:ext cx="2753487" cy="140192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4D1E9BB7-C2E2-4F42-A4E4-397FF3612C4B}"/>
              </a:ext>
            </a:extLst>
          </p:cNvPr>
          <p:cNvCxnSpPr>
            <a:stCxn id="6" idx="3"/>
            <a:endCxn id="29" idx="1"/>
          </p:cNvCxnSpPr>
          <p:nvPr/>
        </p:nvCxnSpPr>
        <p:spPr bwMode="auto">
          <a:xfrm>
            <a:off x="8640843" y="13498193"/>
            <a:ext cx="2753487" cy="1454604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27448F-6367-494C-BD4E-340F51439C6E}"/>
              </a:ext>
            </a:extLst>
          </p:cNvPr>
          <p:cNvSpPr txBox="1"/>
          <p:nvPr/>
        </p:nvSpPr>
        <p:spPr>
          <a:xfrm>
            <a:off x="15138398" y="11027963"/>
            <a:ext cx="142010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Given Data Graph uses several Ontologies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Consider cases where only some (or few) concepts and relationships are used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A Data Graph may therefore selectively use parts of the ontology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Here, </a:t>
            </a:r>
            <a:r>
              <a:rPr lang="en-IE" sz="4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axioms</a:t>
            </a: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 from the defined ontologies may not be applicable over data graph for 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F73298-0904-4B3A-86BF-6E6923F28D94}"/>
              </a:ext>
            </a:extLst>
          </p:cNvPr>
          <p:cNvSpPr txBox="1"/>
          <p:nvPr/>
        </p:nvSpPr>
        <p:spPr>
          <a:xfrm>
            <a:off x="758958" y="23291394"/>
            <a:ext cx="75315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7030A0"/>
                </a:solidFill>
              </a:rPr>
              <a:t>ODP</a:t>
            </a:r>
            <a:endParaRPr lang="en-IE" sz="4800" dirty="0">
              <a:solidFill>
                <a:srgbClr val="7030A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42AFC4-5043-4421-8FE6-FFC67F7A09A0}"/>
              </a:ext>
            </a:extLst>
          </p:cNvPr>
          <p:cNvSpPr txBox="1"/>
          <p:nvPr/>
        </p:nvSpPr>
        <p:spPr>
          <a:xfrm>
            <a:off x="15316785" y="19321984"/>
            <a:ext cx="142010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ODP is re-used or created for data 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Axioms are defined for consistency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Axioms can use terms and properties from any of the used ontologies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Axioms are specific to the data graph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Axioms therefore represent the </a:t>
            </a:r>
            <a:r>
              <a:rPr lang="en-IE" sz="4800" i="1" dirty="0">
                <a:solidFill>
                  <a:schemeClr val="accent6">
                    <a:lumMod val="50000"/>
                  </a:schemeClr>
                </a:solidFill>
              </a:rPr>
              <a:t>data model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67F08D-7EFC-44F3-8741-A0CD22BCE4DA}"/>
              </a:ext>
            </a:extLst>
          </p:cNvPr>
          <p:cNvSpPr txBox="1"/>
          <p:nvPr/>
        </p:nvSpPr>
        <p:spPr>
          <a:xfrm>
            <a:off x="12745134" y="19272661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axiom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F9B4F6-F58F-4640-8BD0-F6D5FAACC274}"/>
              </a:ext>
            </a:extLst>
          </p:cNvPr>
          <p:cNvSpPr txBox="1"/>
          <p:nvPr/>
        </p:nvSpPr>
        <p:spPr>
          <a:xfrm>
            <a:off x="12745134" y="19995395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axiom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400215-47B7-4DD9-B6A0-C046FD9D3D2D}"/>
              </a:ext>
            </a:extLst>
          </p:cNvPr>
          <p:cNvSpPr txBox="1"/>
          <p:nvPr/>
        </p:nvSpPr>
        <p:spPr>
          <a:xfrm>
            <a:off x="12745134" y="20826392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axiom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B6F561-5329-4AA7-9869-82AF816D3B41}"/>
              </a:ext>
            </a:extLst>
          </p:cNvPr>
          <p:cNvSpPr txBox="1"/>
          <p:nvPr/>
        </p:nvSpPr>
        <p:spPr>
          <a:xfrm>
            <a:off x="12745134" y="21549126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axiom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677409-8E9F-43C3-A842-DF033B5FABDF}"/>
              </a:ext>
            </a:extLst>
          </p:cNvPr>
          <p:cNvSpPr txBox="1"/>
          <p:nvPr/>
        </p:nvSpPr>
        <p:spPr>
          <a:xfrm>
            <a:off x="12745134" y="22357849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axiom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5CB5A8-C7BF-49E7-AD3E-2DB16213226D}"/>
              </a:ext>
            </a:extLst>
          </p:cNvPr>
          <p:cNvSpPr txBox="1"/>
          <p:nvPr/>
        </p:nvSpPr>
        <p:spPr>
          <a:xfrm>
            <a:off x="12745134" y="23080583"/>
            <a:ext cx="6511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axiom</a:t>
            </a:r>
          </a:p>
        </p:txBody>
      </p: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F455DA0-CAC1-4EA0-91A9-EA812010F535}"/>
              </a:ext>
            </a:extLst>
          </p:cNvPr>
          <p:cNvCxnSpPr>
            <a:stCxn id="16" idx="3"/>
            <a:endCxn id="51" idx="1"/>
          </p:cNvCxnSpPr>
          <p:nvPr/>
        </p:nvCxnSpPr>
        <p:spPr bwMode="auto">
          <a:xfrm flipV="1">
            <a:off x="8163830" y="19688160"/>
            <a:ext cx="4581304" cy="1748249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FEDD191C-0B6F-48A4-9F36-33F1E95508F1}"/>
              </a:ext>
            </a:extLst>
          </p:cNvPr>
          <p:cNvCxnSpPr>
            <a:stCxn id="16" idx="3"/>
            <a:endCxn id="52" idx="1"/>
          </p:cNvCxnSpPr>
          <p:nvPr/>
        </p:nvCxnSpPr>
        <p:spPr bwMode="auto">
          <a:xfrm flipV="1">
            <a:off x="8163830" y="20410894"/>
            <a:ext cx="4581304" cy="1025515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13" name="Straight Arrow Connector 4112">
            <a:extLst>
              <a:ext uri="{FF2B5EF4-FFF2-40B4-BE49-F238E27FC236}">
                <a16:creationId xmlns:a16="http://schemas.microsoft.com/office/drawing/2014/main" id="{4A2F2431-1F62-4AB3-B37F-D704D9E6BDA4}"/>
              </a:ext>
            </a:extLst>
          </p:cNvPr>
          <p:cNvCxnSpPr>
            <a:stCxn id="16" idx="3"/>
            <a:endCxn id="53" idx="1"/>
          </p:cNvCxnSpPr>
          <p:nvPr/>
        </p:nvCxnSpPr>
        <p:spPr bwMode="auto">
          <a:xfrm flipV="1">
            <a:off x="8163830" y="21241891"/>
            <a:ext cx="4581304" cy="194518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15" name="Straight Arrow Connector 4114">
            <a:extLst>
              <a:ext uri="{FF2B5EF4-FFF2-40B4-BE49-F238E27FC236}">
                <a16:creationId xmlns:a16="http://schemas.microsoft.com/office/drawing/2014/main" id="{1C3DDE43-FD64-49B6-AF37-4052CF65ED07}"/>
              </a:ext>
            </a:extLst>
          </p:cNvPr>
          <p:cNvCxnSpPr>
            <a:stCxn id="16" idx="3"/>
            <a:endCxn id="54" idx="1"/>
          </p:cNvCxnSpPr>
          <p:nvPr/>
        </p:nvCxnSpPr>
        <p:spPr bwMode="auto">
          <a:xfrm>
            <a:off x="8163830" y="21436409"/>
            <a:ext cx="4581304" cy="528216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1E1F43F4-B524-4656-8CE8-0E7C34729652}"/>
              </a:ext>
            </a:extLst>
          </p:cNvPr>
          <p:cNvCxnSpPr>
            <a:stCxn id="16" idx="3"/>
            <a:endCxn id="55" idx="1"/>
          </p:cNvCxnSpPr>
          <p:nvPr/>
        </p:nvCxnSpPr>
        <p:spPr bwMode="auto">
          <a:xfrm>
            <a:off x="8163830" y="21436409"/>
            <a:ext cx="4581304" cy="1336939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7A5F8DFD-88F4-42B7-80A9-77CECB76F1CD}"/>
              </a:ext>
            </a:extLst>
          </p:cNvPr>
          <p:cNvCxnSpPr>
            <a:stCxn id="16" idx="3"/>
            <a:endCxn id="56" idx="1"/>
          </p:cNvCxnSpPr>
          <p:nvPr/>
        </p:nvCxnSpPr>
        <p:spPr bwMode="auto">
          <a:xfrm>
            <a:off x="8163830" y="21436409"/>
            <a:ext cx="4581304" cy="2059673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DC93765-3388-4D05-A2CD-DC5AE05185B0}"/>
              </a:ext>
            </a:extLst>
          </p:cNvPr>
          <p:cNvCxnSpPr/>
          <p:nvPr/>
        </p:nvCxnSpPr>
        <p:spPr bwMode="auto">
          <a:xfrm>
            <a:off x="-807169" y="18040452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2" name="Arrow: Down 4101">
            <a:extLst>
              <a:ext uri="{FF2B5EF4-FFF2-40B4-BE49-F238E27FC236}">
                <a16:creationId xmlns:a16="http://schemas.microsoft.com/office/drawing/2014/main" id="{DA07F8A5-80AE-4DE0-B735-16169295CE81}"/>
              </a:ext>
            </a:extLst>
          </p:cNvPr>
          <p:cNvSpPr/>
          <p:nvPr/>
        </p:nvSpPr>
        <p:spPr bwMode="auto">
          <a:xfrm>
            <a:off x="3959477" y="17234901"/>
            <a:ext cx="565274" cy="2050558"/>
          </a:xfrm>
          <a:prstGeom prst="downArrow">
            <a:avLst/>
          </a:prstGeom>
          <a:gradFill flip="none" rotWithShape="1">
            <a:gsLst>
              <a:gs pos="1500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8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C9B457-916D-405A-BCF2-D461F08574C0}"/>
              </a:ext>
            </a:extLst>
          </p:cNvPr>
          <p:cNvCxnSpPr/>
          <p:nvPr/>
        </p:nvCxnSpPr>
        <p:spPr bwMode="auto">
          <a:xfrm>
            <a:off x="-807169" y="26231952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C7C30E7-F121-41EE-AFF0-9EFE4EA9A6D6}"/>
              </a:ext>
            </a:extLst>
          </p:cNvPr>
          <p:cNvSpPr/>
          <p:nvPr/>
        </p:nvSpPr>
        <p:spPr>
          <a:xfrm>
            <a:off x="899975" y="27098765"/>
            <a:ext cx="7939944" cy="517064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dk1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IE" sz="2200" dirty="0" err="1">
                <a:latin typeface="Consolas" panose="020B0609020204030204" pitchFamily="49" charset="0"/>
              </a:rPr>
              <a:t>ex:Shape</a:t>
            </a:r>
            <a:endParaRPr lang="en-IE" sz="2200" dirty="0">
              <a:latin typeface="Consolas" panose="020B0609020204030204" pitchFamily="49" charset="0"/>
            </a:endParaRPr>
          </a:p>
          <a:p>
            <a:r>
              <a:rPr lang="en-IE" sz="2200" dirty="0">
                <a:latin typeface="Consolas" panose="020B0609020204030204" pitchFamily="49" charset="0"/>
              </a:rPr>
              <a:t>	a </a:t>
            </a:r>
            <a:r>
              <a:rPr lang="en-IE" sz="2200" dirty="0" err="1">
                <a:latin typeface="Consolas" panose="020B0609020204030204" pitchFamily="49" charset="0"/>
              </a:rPr>
              <a:t>sh:NodeShape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sh:targetClass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ex:Person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ex:ssn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sh:maxCount</a:t>
            </a:r>
            <a:r>
              <a:rPr lang="en-IE" sz="2200" dirty="0">
                <a:latin typeface="Consolas" panose="020B0609020204030204" pitchFamily="49" charset="0"/>
              </a:rPr>
              <a:t> 1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sh:datatype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xsd:string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sh:pattern</a:t>
            </a:r>
            <a:r>
              <a:rPr lang="en-IE" sz="2200" dirty="0">
                <a:latin typeface="Consolas" panose="020B0609020204030204" pitchFamily="49" charset="0"/>
              </a:rPr>
              <a:t> "^\\d{3}-\\d{2}-\\d{4}$"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        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ex:worksFor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ex:Company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sh:nodeKind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sh:IRI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sh:closed</a:t>
            </a:r>
            <a:r>
              <a:rPr lang="en-IE" sz="2200" dirty="0">
                <a:latin typeface="Consolas" panose="020B0609020204030204" pitchFamily="49" charset="0"/>
              </a:rPr>
              <a:t> true ;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610BF888-F7A3-4079-8303-DF37AB92B46B}"/>
              </a:ext>
            </a:extLst>
          </p:cNvPr>
          <p:cNvSpPr/>
          <p:nvPr/>
        </p:nvSpPr>
        <p:spPr bwMode="auto">
          <a:xfrm>
            <a:off x="4242114" y="24751468"/>
            <a:ext cx="565274" cy="2050558"/>
          </a:xfrm>
          <a:prstGeom prst="downArrow">
            <a:avLst/>
          </a:prstGeom>
          <a:gradFill flip="none" rotWithShape="1">
            <a:gsLst>
              <a:gs pos="1500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8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89" name="Arrow: Down 88">
            <a:extLst>
              <a:ext uri="{FF2B5EF4-FFF2-40B4-BE49-F238E27FC236}">
                <a16:creationId xmlns:a16="http://schemas.microsoft.com/office/drawing/2014/main" id="{46F2C481-2DD0-4866-AB02-A8B093B2A59E}"/>
              </a:ext>
            </a:extLst>
          </p:cNvPr>
          <p:cNvSpPr/>
          <p:nvPr/>
        </p:nvSpPr>
        <p:spPr bwMode="auto">
          <a:xfrm rot="3327692">
            <a:off x="8350322" y="22768371"/>
            <a:ext cx="674394" cy="4869156"/>
          </a:xfrm>
          <a:prstGeom prst="downArrow">
            <a:avLst/>
          </a:prstGeom>
          <a:gradFill flip="none" rotWithShape="1">
            <a:gsLst>
              <a:gs pos="1500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8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32216B9-FA65-40F6-AEBB-293A51A40E57}"/>
              </a:ext>
            </a:extLst>
          </p:cNvPr>
          <p:cNvSpPr/>
          <p:nvPr/>
        </p:nvSpPr>
        <p:spPr>
          <a:xfrm>
            <a:off x="1226771" y="27397794"/>
            <a:ext cx="7939944" cy="51706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dk1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IE" sz="2200" dirty="0" err="1">
                <a:latin typeface="Consolas" panose="020B0609020204030204" pitchFamily="49" charset="0"/>
              </a:rPr>
              <a:t>ex:Shape</a:t>
            </a:r>
            <a:endParaRPr lang="en-IE" sz="2200" dirty="0">
              <a:latin typeface="Consolas" panose="020B0609020204030204" pitchFamily="49" charset="0"/>
            </a:endParaRPr>
          </a:p>
          <a:p>
            <a:r>
              <a:rPr lang="en-IE" sz="2200" dirty="0">
                <a:latin typeface="Consolas" panose="020B0609020204030204" pitchFamily="49" charset="0"/>
              </a:rPr>
              <a:t>	a </a:t>
            </a:r>
            <a:r>
              <a:rPr lang="en-IE" sz="2200" dirty="0" err="1">
                <a:latin typeface="Consolas" panose="020B0609020204030204" pitchFamily="49" charset="0"/>
              </a:rPr>
              <a:t>sh:NodeShape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sh:targetClass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ex:Person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ex:ssn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sh:maxCount</a:t>
            </a:r>
            <a:r>
              <a:rPr lang="en-IE" sz="2200" dirty="0">
                <a:latin typeface="Consolas" panose="020B0609020204030204" pitchFamily="49" charset="0"/>
              </a:rPr>
              <a:t> 1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sh:datatype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xsd:string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sh:pattern</a:t>
            </a:r>
            <a:r>
              <a:rPr lang="en-IE" sz="2200" dirty="0">
                <a:latin typeface="Consolas" panose="020B0609020204030204" pitchFamily="49" charset="0"/>
              </a:rPr>
              <a:t> "^\\d{3}-\\d{2}-\\d{4}$"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        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ex:worksFor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ex:Company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sh:nodeKind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sh:IRI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sh:closed</a:t>
            </a:r>
            <a:r>
              <a:rPr lang="en-IE" sz="2200" dirty="0">
                <a:latin typeface="Consolas" panose="020B0609020204030204" pitchFamily="49" charset="0"/>
              </a:rPr>
              <a:t> true ;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F8FF513-7BE3-4106-965A-2CBDF61D51D9}"/>
              </a:ext>
            </a:extLst>
          </p:cNvPr>
          <p:cNvSpPr/>
          <p:nvPr/>
        </p:nvSpPr>
        <p:spPr>
          <a:xfrm>
            <a:off x="1645871" y="27778794"/>
            <a:ext cx="7939944" cy="51706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dk1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IE" sz="2200" dirty="0" err="1">
                <a:latin typeface="Consolas" panose="020B0609020204030204" pitchFamily="49" charset="0"/>
              </a:rPr>
              <a:t>ex:Shape</a:t>
            </a:r>
            <a:endParaRPr lang="en-IE" sz="2200" dirty="0">
              <a:latin typeface="Consolas" panose="020B0609020204030204" pitchFamily="49" charset="0"/>
            </a:endParaRPr>
          </a:p>
          <a:p>
            <a:r>
              <a:rPr lang="en-IE" sz="2200" dirty="0">
                <a:latin typeface="Consolas" panose="020B0609020204030204" pitchFamily="49" charset="0"/>
              </a:rPr>
              <a:t>	a </a:t>
            </a:r>
            <a:r>
              <a:rPr lang="en-IE" sz="2200" dirty="0" err="1">
                <a:latin typeface="Consolas" panose="020B0609020204030204" pitchFamily="49" charset="0"/>
              </a:rPr>
              <a:t>sh:NodeShape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sh:targetClass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ex:Person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ex:ssn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sh:maxCount</a:t>
            </a:r>
            <a:r>
              <a:rPr lang="en-IE" sz="2200" dirty="0">
                <a:latin typeface="Consolas" panose="020B0609020204030204" pitchFamily="49" charset="0"/>
              </a:rPr>
              <a:t> 1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sh:datatype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xsd:string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sh:pattern</a:t>
            </a:r>
            <a:r>
              <a:rPr lang="en-IE" sz="2200" dirty="0">
                <a:latin typeface="Consolas" panose="020B0609020204030204" pitchFamily="49" charset="0"/>
              </a:rPr>
              <a:t> "^\\d{3}-\\d{2}-\\d{4}$"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        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ex:worksFor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ex:Company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sh:nodeKind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sh:IRI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sh:closed</a:t>
            </a:r>
            <a:r>
              <a:rPr lang="en-IE" sz="2200" dirty="0">
                <a:latin typeface="Consolas" panose="020B0609020204030204" pitchFamily="49" charset="0"/>
              </a:rPr>
              <a:t> true ;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376064A-47A8-4F79-B620-8054BAA615B4}"/>
              </a:ext>
            </a:extLst>
          </p:cNvPr>
          <p:cNvSpPr txBox="1"/>
          <p:nvPr/>
        </p:nvSpPr>
        <p:spPr>
          <a:xfrm>
            <a:off x="11000721" y="27049814"/>
            <a:ext cx="18902051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IE" sz="4800" i="1" dirty="0">
                <a:solidFill>
                  <a:schemeClr val="accent6">
                    <a:lumMod val="50000"/>
                  </a:schemeClr>
                </a:solidFill>
              </a:rPr>
              <a:t>Generate SHACL shapes from Axioms in ODP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i="1" dirty="0">
                <a:solidFill>
                  <a:schemeClr val="accent6">
                    <a:lumMod val="50000"/>
                  </a:schemeClr>
                </a:solidFill>
              </a:rPr>
              <a:t>Validate Data Graph using axioms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i="1" dirty="0">
                <a:solidFill>
                  <a:schemeClr val="accent6">
                    <a:lumMod val="50000"/>
                  </a:schemeClr>
                </a:solidFill>
              </a:rPr>
              <a:t>Align Data Model (axioms) with Validation (SHACL)</a:t>
            </a:r>
          </a:p>
          <a:p>
            <a:endParaRPr lang="en-IE" sz="4800" dirty="0"/>
          </a:p>
          <a:p>
            <a:r>
              <a:rPr lang="en-IE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Benefits of using ODP in this context: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Visualise SHACL shapes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Summarise Data (as patterns)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Provide a “schema” for data graph that can be reused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IE" sz="4800" dirty="0"/>
          </a:p>
          <a:p>
            <a:r>
              <a:rPr lang="en-IE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Work</a:t>
            </a:r>
            <a:endParaRPr lang="en-IE" sz="4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914400" indent="-914400">
              <a:buFont typeface="+mj-lt"/>
              <a:buAutoNum type="arabicPeriod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Mappings between OWL2 Axioms and SHACL Shapes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Incorporate SHACL-SPARQL</a:t>
            </a:r>
          </a:p>
          <a:p>
            <a:pPr marL="914400" indent="-914400">
              <a:buFont typeface="+mj-lt"/>
              <a:buAutoNum type="arabicPeriod"/>
            </a:pPr>
            <a:r>
              <a:rPr lang="en-IE" sz="4800" dirty="0">
                <a:solidFill>
                  <a:schemeClr val="accent6">
                    <a:lumMod val="50000"/>
                  </a:schemeClr>
                </a:solidFill>
              </a:rPr>
              <a:t>Automate generation of SHACL shapes for given data graph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EC1658-07C1-4051-89B2-E74C215E26E4}"/>
              </a:ext>
            </a:extLst>
          </p:cNvPr>
          <p:cNvCxnSpPr/>
          <p:nvPr/>
        </p:nvCxnSpPr>
        <p:spPr bwMode="auto">
          <a:xfrm>
            <a:off x="-1047750" y="10082256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1B8C652-9425-4CB9-A5D7-249B98CAD609}"/>
              </a:ext>
            </a:extLst>
          </p:cNvPr>
          <p:cNvSpPr/>
          <p:nvPr/>
        </p:nvSpPr>
        <p:spPr>
          <a:xfrm>
            <a:off x="2026871" y="28159794"/>
            <a:ext cx="7939944" cy="51706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dk1"/>
            </a:solidFill>
          </a:ln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IE" sz="2200" dirty="0" err="1">
                <a:latin typeface="Consolas" panose="020B0609020204030204" pitchFamily="49" charset="0"/>
              </a:rPr>
              <a:t>ex:Shape</a:t>
            </a:r>
            <a:endParaRPr lang="en-IE" sz="2200" dirty="0">
              <a:latin typeface="Consolas" panose="020B0609020204030204" pitchFamily="49" charset="0"/>
            </a:endParaRPr>
          </a:p>
          <a:p>
            <a:r>
              <a:rPr lang="en-IE" sz="2200" dirty="0">
                <a:latin typeface="Consolas" panose="020B0609020204030204" pitchFamily="49" charset="0"/>
              </a:rPr>
              <a:t>	a </a:t>
            </a:r>
            <a:r>
              <a:rPr lang="en-IE" sz="2200" dirty="0" err="1">
                <a:latin typeface="Consolas" panose="020B0609020204030204" pitchFamily="49" charset="0"/>
              </a:rPr>
              <a:t>sh:NodeShape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sh:targetClass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ex:Person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ex:ssn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sh:maxCount</a:t>
            </a:r>
            <a:r>
              <a:rPr lang="en-IE" sz="2200" dirty="0">
                <a:latin typeface="Consolas" panose="020B0609020204030204" pitchFamily="49" charset="0"/>
              </a:rPr>
              <a:t> 1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sh:datatype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xsd:string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sh:pattern</a:t>
            </a:r>
            <a:r>
              <a:rPr lang="en-IE" sz="2200" dirty="0">
                <a:latin typeface="Consolas" panose="020B0609020204030204" pitchFamily="49" charset="0"/>
              </a:rPr>
              <a:t> "^\\d{3}-\\d{2}-\\d{4}$"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sh:property</a:t>
            </a:r>
            <a:r>
              <a:rPr lang="en-IE" sz="2200" dirty="0">
                <a:latin typeface="Consolas" panose="020B0609020204030204" pitchFamily="49" charset="0"/>
              </a:rPr>
              <a:t> [        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sh:path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ex:worksFor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sh:class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ex:Company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	</a:t>
            </a:r>
            <a:r>
              <a:rPr lang="en-IE" sz="2200" dirty="0" err="1">
                <a:latin typeface="Consolas" panose="020B0609020204030204" pitchFamily="49" charset="0"/>
              </a:rPr>
              <a:t>sh:nodeKind</a:t>
            </a:r>
            <a:r>
              <a:rPr lang="en-IE" sz="2200" dirty="0">
                <a:latin typeface="Consolas" panose="020B0609020204030204" pitchFamily="49" charset="0"/>
              </a:rPr>
              <a:t> </a:t>
            </a:r>
            <a:r>
              <a:rPr lang="en-IE" sz="2200" dirty="0" err="1">
                <a:latin typeface="Consolas" panose="020B0609020204030204" pitchFamily="49" charset="0"/>
              </a:rPr>
              <a:t>sh:IRI</a:t>
            </a:r>
            <a:r>
              <a:rPr lang="en-IE" sz="2200" dirty="0">
                <a:latin typeface="Consolas" panose="020B0609020204030204" pitchFamily="49" charset="0"/>
              </a:rPr>
              <a:t>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] ;</a:t>
            </a:r>
          </a:p>
          <a:p>
            <a:r>
              <a:rPr lang="en-IE" sz="2200" dirty="0">
                <a:latin typeface="Consolas" panose="020B0609020204030204" pitchFamily="49" charset="0"/>
              </a:rPr>
              <a:t>	</a:t>
            </a:r>
            <a:r>
              <a:rPr lang="en-IE" sz="2200" dirty="0" err="1">
                <a:latin typeface="Consolas" panose="020B0609020204030204" pitchFamily="49" charset="0"/>
              </a:rPr>
              <a:t>sh:closed</a:t>
            </a:r>
            <a:r>
              <a:rPr lang="en-IE" sz="2200" dirty="0">
                <a:latin typeface="Consolas" panose="020B0609020204030204" pitchFamily="49" charset="0"/>
              </a:rPr>
              <a:t> true ;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960057-5EF6-4C93-BD69-FE1CA0E5DD18}"/>
              </a:ext>
            </a:extLst>
          </p:cNvPr>
          <p:cNvSpPr txBox="1"/>
          <p:nvPr/>
        </p:nvSpPr>
        <p:spPr>
          <a:xfrm>
            <a:off x="1442333" y="34058864"/>
            <a:ext cx="75315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7030A0"/>
                </a:solidFill>
              </a:rPr>
              <a:t>SHACL Shapes</a:t>
            </a:r>
            <a:endParaRPr lang="en-IE" sz="4800" dirty="0">
              <a:solidFill>
                <a:srgbClr val="7030A0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111ABE8-97A7-4530-AE12-1180B2A23E4B}"/>
              </a:ext>
            </a:extLst>
          </p:cNvPr>
          <p:cNvCxnSpPr/>
          <p:nvPr/>
        </p:nvCxnSpPr>
        <p:spPr bwMode="auto">
          <a:xfrm>
            <a:off x="-661013" y="37204752"/>
            <a:ext cx="32575500" cy="0"/>
          </a:xfrm>
          <a:prstGeom prst="lin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Cngl_poster_gener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Cngl_poster_generic">
      <a:majorFont>
        <a:latin typeface="Lucida Grande"/>
        <a:ea typeface="ヒラギノ角ゴ ProN W3"/>
        <a:cs typeface="ヒラギノ角ゴ ProN W3"/>
      </a:majorFont>
      <a:minorFont>
        <a:latin typeface="Lucida Grand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Cngl_poster_gener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271</Words>
  <Application>Microsoft Office PowerPoint</Application>
  <PresentationFormat>Custom</PresentationFormat>
  <Paragraphs>105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MS PGothic</vt:lpstr>
      <vt:lpstr>Arial</vt:lpstr>
      <vt:lpstr>Calibri</vt:lpstr>
      <vt:lpstr>Consolas</vt:lpstr>
      <vt:lpstr>Lucida Grande</vt:lpstr>
      <vt:lpstr>ヒラギノ角ゴ Pro W3</vt:lpstr>
      <vt:lpstr>ヒラギノ角ゴ ProN W3</vt:lpstr>
      <vt:lpstr>Cngl_poster_generic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</dc:creator>
  <cp:lastModifiedBy>Harshvardhan Pandit</cp:lastModifiedBy>
  <cp:revision>27</cp:revision>
  <cp:lastPrinted>2018-10-04T17:20:08Z</cp:lastPrinted>
  <dcterms:modified xsi:type="dcterms:W3CDTF">2018-10-04T17:20:09Z</dcterms:modified>
</cp:coreProperties>
</file>